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e8099ee2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e8099ee2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e8099ee2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e8099ee2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e8099ee2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e8099ee2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e8099ee2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e8099ee2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e8099ee2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e8099ee2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e8099ee2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e8099ee2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e8099ee2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e8099ee2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e8099ee2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e8099ee2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e8099ee2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e8099ee2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e8099ee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e8099ee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e8099ee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e8099ee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7e8099ee2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e8099ee2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e8099ee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e8099ee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e8099ee2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e8099ee2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e8099ee2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e8099ee2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e8099ee2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e8099ee2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e8099ee2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e8099ee2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Pose2Seg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txBox="1"/>
          <p:nvPr>
            <p:ph idx="1" type="body"/>
          </p:nvPr>
        </p:nvSpPr>
        <p:spPr>
          <a:xfrm>
            <a:off x="311700" y="239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Font typeface="Roboto"/>
              <a:buChar char="●"/>
            </a:pPr>
            <a:r>
              <a:rPr lang="en">
                <a:solidFill>
                  <a:srgbClr val="222222"/>
                </a:solidFill>
                <a:highlight>
                  <a:srgbClr val="FFFFFF"/>
                </a:highlight>
                <a:latin typeface="Roboto"/>
                <a:ea typeface="Roboto"/>
                <a:cs typeface="Roboto"/>
                <a:sym typeface="Roboto"/>
              </a:rPr>
              <a:t>Then, the </a:t>
            </a:r>
            <a:r>
              <a:rPr b="1" lang="en">
                <a:solidFill>
                  <a:srgbClr val="222222"/>
                </a:solidFill>
                <a:highlight>
                  <a:srgbClr val="FFFFFF"/>
                </a:highlight>
                <a:latin typeface="Roboto"/>
                <a:ea typeface="Roboto"/>
                <a:cs typeface="Roboto"/>
                <a:sym typeface="Roboto"/>
              </a:rPr>
              <a:t>Affine-Align</a:t>
            </a:r>
            <a:r>
              <a:rPr lang="en">
                <a:solidFill>
                  <a:srgbClr val="222222"/>
                </a:solidFill>
                <a:highlight>
                  <a:srgbClr val="FFFFFF"/>
                </a:highlight>
                <a:latin typeface="Roboto"/>
                <a:ea typeface="Roboto"/>
                <a:cs typeface="Roboto"/>
                <a:sym typeface="Roboto"/>
              </a:rPr>
              <a:t> region will perform affine transformations to align each pose to one of the </a:t>
            </a:r>
            <a:r>
              <a:rPr b="1" lang="en">
                <a:solidFill>
                  <a:srgbClr val="222222"/>
                </a:solidFill>
                <a:highlight>
                  <a:srgbClr val="FFFFFF"/>
                </a:highlight>
                <a:latin typeface="Roboto"/>
                <a:ea typeface="Roboto"/>
                <a:cs typeface="Roboto"/>
                <a:sym typeface="Roboto"/>
              </a:rPr>
              <a:t>pose templates</a:t>
            </a:r>
            <a:r>
              <a:rPr lang="en">
                <a:solidFill>
                  <a:srgbClr val="222222"/>
                </a:solidFill>
                <a:highlight>
                  <a:srgbClr val="FFFFFF"/>
                </a:highlight>
                <a:latin typeface="Roboto"/>
                <a:ea typeface="Roboto"/>
                <a:cs typeface="Roboto"/>
                <a:sym typeface="Roboto"/>
              </a:rPr>
              <a:t>.</a:t>
            </a:r>
            <a:endParaRPr>
              <a:solidFill>
                <a:srgbClr val="222222"/>
              </a:solidFill>
              <a:highlight>
                <a:srgbClr val="FFFFFF"/>
              </a:highlight>
              <a:latin typeface="Roboto"/>
              <a:ea typeface="Roboto"/>
              <a:cs typeface="Roboto"/>
              <a:sym typeface="Roboto"/>
            </a:endParaRPr>
          </a:p>
          <a:p>
            <a:pPr indent="-342900" lvl="0" marL="457200" rtl="0" algn="l">
              <a:spcBef>
                <a:spcPts val="0"/>
              </a:spcBef>
              <a:spcAft>
                <a:spcPts val="0"/>
              </a:spcAft>
              <a:buClr>
                <a:srgbClr val="222222"/>
              </a:buClr>
              <a:buSzPts val="1800"/>
              <a:buFont typeface="Roboto"/>
              <a:buChar char="●"/>
            </a:pPr>
            <a:r>
              <a:rPr lang="en">
                <a:solidFill>
                  <a:srgbClr val="222222"/>
                </a:solidFill>
                <a:highlight>
                  <a:srgbClr val="FFFFFF"/>
                </a:highlight>
                <a:latin typeface="Roboto"/>
                <a:ea typeface="Roboto"/>
                <a:cs typeface="Roboto"/>
                <a:sym typeface="Roboto"/>
              </a:rPr>
              <a:t>The aligned output of the </a:t>
            </a:r>
            <a:r>
              <a:rPr b="1" lang="en">
                <a:solidFill>
                  <a:srgbClr val="222222"/>
                </a:solidFill>
                <a:highlight>
                  <a:srgbClr val="FFFFFF"/>
                </a:highlight>
                <a:latin typeface="Roboto"/>
                <a:ea typeface="Roboto"/>
                <a:cs typeface="Roboto"/>
                <a:sym typeface="Roboto"/>
              </a:rPr>
              <a:t>Affine-Align</a:t>
            </a:r>
            <a:r>
              <a:rPr lang="en">
                <a:solidFill>
                  <a:srgbClr val="222222"/>
                </a:solidFill>
                <a:highlight>
                  <a:srgbClr val="FFFFFF"/>
                </a:highlight>
                <a:latin typeface="Roboto"/>
                <a:ea typeface="Roboto"/>
                <a:cs typeface="Roboto"/>
                <a:sym typeface="Roboto"/>
              </a:rPr>
              <a:t> will be concatinated with </a:t>
            </a:r>
            <a:r>
              <a:rPr b="1" lang="en">
                <a:solidFill>
                  <a:srgbClr val="222222"/>
                </a:solidFill>
                <a:highlight>
                  <a:srgbClr val="FFFFFF"/>
                </a:highlight>
                <a:latin typeface="Roboto"/>
                <a:ea typeface="Roboto"/>
                <a:cs typeface="Roboto"/>
                <a:sym typeface="Roboto"/>
              </a:rPr>
              <a:t>Skeleton Features</a:t>
            </a:r>
            <a:r>
              <a:rPr lang="en">
                <a:solidFill>
                  <a:srgbClr val="222222"/>
                </a:solidFill>
                <a:highlight>
                  <a:srgbClr val="FFFFFF"/>
                </a:highlight>
                <a:latin typeface="Roboto"/>
                <a:ea typeface="Roboto"/>
                <a:cs typeface="Roboto"/>
                <a:sym typeface="Roboto"/>
              </a:rPr>
              <a:t> and feed toward a </a:t>
            </a:r>
            <a:r>
              <a:rPr b="1" lang="en">
                <a:solidFill>
                  <a:srgbClr val="222222"/>
                </a:solidFill>
                <a:highlight>
                  <a:srgbClr val="FFFFFF"/>
                </a:highlight>
                <a:latin typeface="Roboto"/>
                <a:ea typeface="Roboto"/>
                <a:cs typeface="Roboto"/>
                <a:sym typeface="Roboto"/>
              </a:rPr>
              <a:t>SegModule</a:t>
            </a:r>
            <a:r>
              <a:rPr lang="en">
                <a:solidFill>
                  <a:srgbClr val="222222"/>
                </a:solidFill>
                <a:highlight>
                  <a:srgbClr val="FFFFFF"/>
                </a:highlight>
                <a:latin typeface="Roboto"/>
                <a:ea typeface="Roboto"/>
                <a:cs typeface="Roboto"/>
                <a:sym typeface="Roboto"/>
              </a:rPr>
              <a:t> to generate the segmentation mask.</a:t>
            </a:r>
            <a:endParaRPr>
              <a:solidFill>
                <a:srgbClr val="222222"/>
              </a:solidFill>
              <a:highlight>
                <a:srgbClr val="FFFFFF"/>
              </a:highlight>
              <a:latin typeface="Roboto"/>
              <a:ea typeface="Roboto"/>
              <a:cs typeface="Roboto"/>
              <a:sym typeface="Roboto"/>
            </a:endParaRPr>
          </a:p>
          <a:p>
            <a:pPr indent="-342900" lvl="0" marL="457200" rtl="0" algn="l">
              <a:spcBef>
                <a:spcPts val="0"/>
              </a:spcBef>
              <a:spcAft>
                <a:spcPts val="0"/>
              </a:spcAft>
              <a:buClr>
                <a:srgbClr val="222222"/>
              </a:buClr>
              <a:buSzPts val="1800"/>
              <a:buFont typeface="Roboto"/>
              <a:buChar char="●"/>
            </a:pPr>
            <a:r>
              <a:rPr b="1" lang="en">
                <a:solidFill>
                  <a:srgbClr val="222222"/>
                </a:solidFill>
                <a:highlight>
                  <a:srgbClr val="FFFFFF"/>
                </a:highlight>
                <a:latin typeface="Roboto"/>
                <a:ea typeface="Roboto"/>
                <a:cs typeface="Roboto"/>
                <a:sym typeface="Roboto"/>
              </a:rPr>
              <a:t>Skeleton features</a:t>
            </a:r>
            <a:r>
              <a:rPr lang="en">
                <a:solidFill>
                  <a:srgbClr val="222222"/>
                </a:solidFill>
                <a:highlight>
                  <a:srgbClr val="FFFFFF"/>
                </a:highlight>
                <a:latin typeface="Roboto"/>
                <a:ea typeface="Roboto"/>
                <a:cs typeface="Roboto"/>
                <a:sym typeface="Roboto"/>
              </a:rPr>
              <a:t>: are simply the </a:t>
            </a:r>
            <a:r>
              <a:rPr i="1" lang="en">
                <a:solidFill>
                  <a:srgbClr val="222222"/>
                </a:solidFill>
                <a:highlight>
                  <a:srgbClr val="FFFFFF"/>
                </a:highlight>
                <a:latin typeface="Roboto"/>
                <a:ea typeface="Roboto"/>
                <a:cs typeface="Roboto"/>
                <a:sym typeface="Roboto"/>
              </a:rPr>
              <a:t>part affinity fields (PAFs)</a:t>
            </a:r>
            <a:r>
              <a:rPr lang="en">
                <a:solidFill>
                  <a:srgbClr val="222222"/>
                </a:solidFill>
                <a:highlight>
                  <a:srgbClr val="FFFFFF"/>
                </a:highlight>
                <a:latin typeface="Roboto"/>
                <a:ea typeface="Roboto"/>
                <a:cs typeface="Roboto"/>
                <a:sym typeface="Roboto"/>
              </a:rPr>
              <a:t> which is a 2-channel vector field map for each skeleton. This is the output of the OpenPose.</a:t>
            </a:r>
            <a:endParaRPr>
              <a:solidFill>
                <a:srgbClr val="222222"/>
              </a:solidFill>
              <a:highlight>
                <a:srgbClr val="FFFFFF"/>
              </a:highlight>
              <a:latin typeface="Roboto"/>
              <a:ea typeface="Roboto"/>
              <a:cs typeface="Roboto"/>
              <a:sym typeface="Roboto"/>
            </a:endParaRPr>
          </a:p>
          <a:p>
            <a:pPr indent="-342900" lvl="0" marL="457200" rtl="0" algn="l">
              <a:spcBef>
                <a:spcPts val="0"/>
              </a:spcBef>
              <a:spcAft>
                <a:spcPts val="0"/>
              </a:spcAft>
              <a:buClr>
                <a:srgbClr val="222222"/>
              </a:buClr>
              <a:buSzPts val="1800"/>
              <a:buFont typeface="Roboto"/>
              <a:buChar char="●"/>
            </a:pPr>
            <a:r>
              <a:rPr b="1" lang="en">
                <a:solidFill>
                  <a:srgbClr val="222222"/>
                </a:solidFill>
                <a:highlight>
                  <a:srgbClr val="FFFFFF"/>
                </a:highlight>
                <a:latin typeface="Roboto"/>
                <a:ea typeface="Roboto"/>
                <a:cs typeface="Roboto"/>
                <a:sym typeface="Roboto"/>
              </a:rPr>
              <a:t>SegModule</a:t>
            </a:r>
            <a:r>
              <a:rPr lang="en">
                <a:solidFill>
                  <a:srgbClr val="222222"/>
                </a:solidFill>
                <a:highlight>
                  <a:srgbClr val="FFFFFF"/>
                </a:highlight>
                <a:latin typeface="Roboto"/>
                <a:ea typeface="Roboto"/>
                <a:cs typeface="Roboto"/>
                <a:sym typeface="Roboto"/>
              </a:rPr>
              <a:t>: is a CNN network which starts with </a:t>
            </a:r>
            <a:r>
              <a:rPr b="1" lang="en">
                <a:solidFill>
                  <a:srgbClr val="222222"/>
                </a:solidFill>
                <a:highlight>
                  <a:srgbClr val="FFFFFF"/>
                </a:highlight>
                <a:latin typeface="Roboto"/>
                <a:ea typeface="Roboto"/>
                <a:cs typeface="Roboto"/>
                <a:sym typeface="Roboto"/>
              </a:rPr>
              <a:t>7 x 7 stride-2 conv layer</a:t>
            </a:r>
            <a:r>
              <a:rPr lang="en">
                <a:solidFill>
                  <a:srgbClr val="222222"/>
                </a:solidFill>
                <a:highlight>
                  <a:srgbClr val="FFFFFF"/>
                </a:highlight>
                <a:latin typeface="Roboto"/>
                <a:ea typeface="Roboto"/>
                <a:cs typeface="Roboto"/>
                <a:sym typeface="Roboto"/>
              </a:rPr>
              <a:t> and is followed by several standard residual units. Then, a bilinear upsampling layer is used to recover the resolution and </a:t>
            </a:r>
            <a:r>
              <a:rPr b="1" lang="en">
                <a:solidFill>
                  <a:srgbClr val="222222"/>
                </a:solidFill>
                <a:highlight>
                  <a:srgbClr val="FFFFFF"/>
                </a:highlight>
                <a:latin typeface="Roboto"/>
                <a:ea typeface="Roboto"/>
                <a:cs typeface="Roboto"/>
                <a:sym typeface="Roboto"/>
              </a:rPr>
              <a:t>1 x 1 conv layer </a:t>
            </a:r>
            <a:r>
              <a:rPr lang="en">
                <a:solidFill>
                  <a:srgbClr val="222222"/>
                </a:solidFill>
                <a:highlight>
                  <a:srgbClr val="FFFFFF"/>
                </a:highlight>
                <a:latin typeface="Roboto"/>
                <a:ea typeface="Roboto"/>
                <a:cs typeface="Roboto"/>
                <a:sym typeface="Roboto"/>
              </a:rPr>
              <a:t>are used to predict the mask result.</a:t>
            </a:r>
            <a:endParaRPr>
              <a:solidFill>
                <a:srgbClr val="222222"/>
              </a:solidFill>
              <a:highlight>
                <a:srgbClr val="FFFFFF"/>
              </a:highlight>
              <a:latin typeface="Roboto"/>
              <a:ea typeface="Roboto"/>
              <a:cs typeface="Roboto"/>
              <a:sym typeface="Roboto"/>
            </a:endParaRPr>
          </a:p>
          <a:p>
            <a:pPr indent="-342900" lvl="0" marL="457200" rtl="0" algn="l">
              <a:spcBef>
                <a:spcPts val="0"/>
              </a:spcBef>
              <a:spcAft>
                <a:spcPts val="0"/>
              </a:spcAft>
              <a:buClr>
                <a:srgbClr val="222222"/>
              </a:buClr>
              <a:buSzPts val="1800"/>
              <a:buFont typeface="Roboto"/>
              <a:buChar char="●"/>
            </a:pPr>
            <a:r>
              <a:rPr lang="en">
                <a:solidFill>
                  <a:srgbClr val="222222"/>
                </a:solidFill>
                <a:highlight>
                  <a:srgbClr val="FFFFFF"/>
                </a:highlight>
                <a:latin typeface="Roboto"/>
                <a:ea typeface="Roboto"/>
                <a:cs typeface="Roboto"/>
                <a:sym typeface="Roboto"/>
              </a:rPr>
              <a:t>Finally, the segmentation masks for each person is combined into one final segmentation mask using the reverse of the affine transformation from </a:t>
            </a:r>
            <a:r>
              <a:rPr b="1" lang="en">
                <a:solidFill>
                  <a:srgbClr val="222222"/>
                </a:solidFill>
                <a:highlight>
                  <a:srgbClr val="FFFFFF"/>
                </a:highlight>
                <a:latin typeface="Roboto"/>
                <a:ea typeface="Roboto"/>
                <a:cs typeface="Roboto"/>
                <a:sym typeface="Roboto"/>
              </a:rPr>
              <a:t>Affine-Align</a:t>
            </a:r>
            <a:r>
              <a:rPr lang="en">
                <a:solidFill>
                  <a:srgbClr val="222222"/>
                </a:solidFill>
                <a:highlight>
                  <a:srgbClr val="FFFFFF"/>
                </a:highlight>
                <a:latin typeface="Roboto"/>
                <a:ea typeface="Roboto"/>
                <a:cs typeface="Roboto"/>
                <a:sym typeface="Roboto"/>
              </a:rPr>
              <a:t>.</a:t>
            </a:r>
            <a:endParaRPr>
              <a:solidFill>
                <a:srgbClr val="222222"/>
              </a:solidFill>
              <a:highlight>
                <a:srgbClr val="FFFFFF"/>
              </a:highlight>
              <a:latin typeface="Roboto"/>
              <a:ea typeface="Roboto"/>
              <a:cs typeface="Roboto"/>
              <a:sym typeface="Roboto"/>
            </a:endParaRPr>
          </a:p>
          <a:p>
            <a:pPr indent="0" lvl="0" marL="0" rtl="0" algn="l">
              <a:spcBef>
                <a:spcPts val="3600"/>
              </a:spcBef>
              <a:spcAft>
                <a:spcPts val="0"/>
              </a:spcAft>
              <a:buClr>
                <a:schemeClr val="dk1"/>
              </a:buClr>
              <a:buSzPts val="1100"/>
              <a:buFont typeface="Arial"/>
              <a:buNone/>
            </a:pPr>
            <a:r>
              <a:t/>
            </a:r>
            <a:endParaRPr>
              <a:solidFill>
                <a:srgbClr val="222222"/>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Affine Align</a:t>
            </a:r>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latin typeface="Georgia"/>
                <a:ea typeface="Georgia"/>
                <a:cs typeface="Georgia"/>
                <a:sym typeface="Georgia"/>
              </a:rPr>
              <a:t>The Affine-Align operation is mainly inspired by the RoI-Pooling presented in Faster R-CNN and RoI-Align in Mask R-CNN. But, while those align human according to their bounding-boxes, Affine-Align is used to align based on human pose.</a:t>
            </a:r>
            <a:endParaRPr>
              <a:solidFill>
                <a:schemeClr val="dk1"/>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a:solidFill>
                  <a:schemeClr val="dk1"/>
                </a:solidFill>
                <a:highlight>
                  <a:srgbClr val="FFFFFF"/>
                </a:highlight>
                <a:latin typeface="Georgia"/>
                <a:ea typeface="Georgia"/>
                <a:cs typeface="Georgia"/>
                <a:sym typeface="Georgia"/>
              </a:rPr>
              <a:t>To do that, the most frequent human poses are stored offline, later to be compared with every input pose at training/inference (see Figure 5 below). The idea is to choose the best template for each estimated pose. This is accomplished by estimating an affine transformation matrix </a:t>
            </a:r>
            <a:r>
              <a:rPr i="1" lang="en">
                <a:solidFill>
                  <a:schemeClr val="dk1"/>
                </a:solidFill>
                <a:highlight>
                  <a:srgbClr val="FFFFFF"/>
                </a:highlight>
                <a:latin typeface="Georgia"/>
                <a:ea typeface="Georgia"/>
                <a:cs typeface="Georgia"/>
                <a:sym typeface="Georgia"/>
              </a:rPr>
              <a:t>H </a:t>
            </a:r>
            <a:r>
              <a:rPr lang="en">
                <a:solidFill>
                  <a:schemeClr val="dk1"/>
                </a:solidFill>
                <a:highlight>
                  <a:srgbClr val="FFFFFF"/>
                </a:highlight>
                <a:latin typeface="Georgia"/>
                <a:ea typeface="Georgia"/>
                <a:cs typeface="Georgia"/>
                <a:sym typeface="Georgia"/>
              </a:rPr>
              <a:t>between input pose and the templates and choosing the one yielding the best score.</a:t>
            </a:r>
            <a:endParaRPr>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ph idx="1" type="body"/>
          </p:nvPr>
        </p:nvSpPr>
        <p:spPr>
          <a:xfrm>
            <a:off x="311700" y="1866700"/>
            <a:ext cx="8520600" cy="270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highlight>
                  <a:srgbClr val="FFFFFF"/>
                </a:highlight>
                <a:latin typeface="Georgia"/>
                <a:ea typeface="Georgia"/>
                <a:cs typeface="Georgia"/>
                <a:sym typeface="Georgia"/>
              </a:rPr>
              <a:t>Here </a:t>
            </a:r>
            <a:r>
              <a:rPr b="1" i="1" lang="en" sz="1600">
                <a:solidFill>
                  <a:schemeClr val="dk1"/>
                </a:solidFill>
                <a:highlight>
                  <a:srgbClr val="FFFFFF"/>
                </a:highlight>
                <a:latin typeface="Georgia"/>
                <a:ea typeface="Georgia"/>
                <a:cs typeface="Georgia"/>
                <a:sym typeface="Georgia"/>
              </a:rPr>
              <a:t>P_u</a:t>
            </a:r>
            <a:r>
              <a:rPr lang="en" sz="1600">
                <a:solidFill>
                  <a:schemeClr val="dk1"/>
                </a:solidFill>
                <a:highlight>
                  <a:srgbClr val="FFFFFF"/>
                </a:highlight>
                <a:latin typeface="Georgia"/>
                <a:ea typeface="Georgia"/>
                <a:cs typeface="Georgia"/>
                <a:sym typeface="Georgia"/>
              </a:rPr>
              <a:t> represent a pose template and </a:t>
            </a:r>
            <a:r>
              <a:rPr b="1" i="1" lang="en" sz="1600">
                <a:solidFill>
                  <a:schemeClr val="dk1"/>
                </a:solidFill>
                <a:highlight>
                  <a:srgbClr val="FFFFFF"/>
                </a:highlight>
                <a:latin typeface="Georgia"/>
                <a:ea typeface="Georgia"/>
                <a:cs typeface="Georgia"/>
                <a:sym typeface="Georgia"/>
              </a:rPr>
              <a:t>P</a:t>
            </a:r>
            <a:r>
              <a:rPr lang="en" sz="1600">
                <a:solidFill>
                  <a:schemeClr val="dk1"/>
                </a:solidFill>
                <a:highlight>
                  <a:srgbClr val="FFFFFF"/>
                </a:highlight>
                <a:latin typeface="Georgia"/>
                <a:ea typeface="Georgia"/>
                <a:cs typeface="Georgia"/>
                <a:sym typeface="Georgia"/>
              </a:rPr>
              <a:t> represent a single person pose estimation. The matrix H* is the affine transform chosen for the best suited per pose template. Finally, The transformation </a:t>
            </a:r>
            <a:r>
              <a:rPr i="1" lang="en" sz="1600">
                <a:solidFill>
                  <a:schemeClr val="dk1"/>
                </a:solidFill>
                <a:highlight>
                  <a:srgbClr val="FFFFFF"/>
                </a:highlight>
                <a:latin typeface="Georgia"/>
                <a:ea typeface="Georgia"/>
                <a:cs typeface="Georgia"/>
                <a:sym typeface="Georgia"/>
              </a:rPr>
              <a:t>H* </a:t>
            </a:r>
            <a:r>
              <a:rPr lang="en" sz="1600">
                <a:solidFill>
                  <a:schemeClr val="dk1"/>
                </a:solidFill>
                <a:highlight>
                  <a:srgbClr val="FFFFFF"/>
                </a:highlight>
                <a:latin typeface="Georgia"/>
                <a:ea typeface="Georgia"/>
                <a:cs typeface="Georgia"/>
                <a:sym typeface="Georgia"/>
              </a:rPr>
              <a:t>that results with the best score is applied on the image or features and transform it to the desired resolution. </a:t>
            </a:r>
            <a:endParaRPr/>
          </a:p>
        </p:txBody>
      </p:sp>
      <p:pic>
        <p:nvPicPr>
          <p:cNvPr id="125" name="Google Shape;125;p24"/>
          <p:cNvPicPr preferRelativeResize="0"/>
          <p:nvPr/>
        </p:nvPicPr>
        <p:blipFill>
          <a:blip r:embed="rId3">
            <a:alphaModFix/>
          </a:blip>
          <a:stretch>
            <a:fillRect/>
          </a:stretch>
        </p:blipFill>
        <p:spPr>
          <a:xfrm>
            <a:off x="2337138" y="445025"/>
            <a:ext cx="4657725" cy="127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25"/>
          <p:cNvPicPr preferRelativeResize="0"/>
          <p:nvPr/>
        </p:nvPicPr>
        <p:blipFill>
          <a:blip r:embed="rId3">
            <a:alphaModFix/>
          </a:blip>
          <a:stretch>
            <a:fillRect/>
          </a:stretch>
        </p:blipFill>
        <p:spPr>
          <a:xfrm>
            <a:off x="0" y="867794"/>
            <a:ext cx="9144001" cy="34079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Skeleton Features</a:t>
            </a:r>
            <a:endParaRPr/>
          </a:p>
        </p:txBody>
      </p:sp>
      <p:sp>
        <p:nvSpPr>
          <p:cNvPr id="138" name="Google Shape;138;p26"/>
          <p:cNvSpPr txBox="1"/>
          <p:nvPr>
            <p:ph idx="1" type="body"/>
          </p:nvPr>
        </p:nvSpPr>
        <p:spPr>
          <a:xfrm>
            <a:off x="4794325" y="1152475"/>
            <a:ext cx="403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highlight>
                  <a:srgbClr val="FFFFFF"/>
                </a:highlight>
                <a:latin typeface="Georgia"/>
                <a:ea typeface="Georgia"/>
                <a:cs typeface="Georgia"/>
                <a:sym typeface="Georgia"/>
              </a:rPr>
              <a:t>Figure shows the s</a:t>
            </a:r>
            <a:r>
              <a:rPr i="1" lang="en" sz="1600">
                <a:solidFill>
                  <a:schemeClr val="dk1"/>
                </a:solidFill>
                <a:highlight>
                  <a:srgbClr val="FFFFFF"/>
                </a:highlight>
                <a:latin typeface="Georgia"/>
                <a:ea typeface="Georgia"/>
                <a:cs typeface="Georgia"/>
                <a:sym typeface="Georgia"/>
              </a:rPr>
              <a:t>keleton </a:t>
            </a:r>
            <a:r>
              <a:rPr lang="en" sz="1600">
                <a:solidFill>
                  <a:schemeClr val="dk1"/>
                </a:solidFill>
                <a:highlight>
                  <a:srgbClr val="FFFFFF"/>
                </a:highlight>
                <a:latin typeface="Georgia"/>
                <a:ea typeface="Georgia"/>
                <a:cs typeface="Georgia"/>
                <a:sym typeface="Georgia"/>
              </a:rPr>
              <a:t>features. For this task part affinity fields (PAFs) is adopted. The output from PAF is a 2-channel vector field map for each skeleton. PAF is used to represent the skeleton structure of a human pose along with a part confidence maps for body parts to emphasize the importance of those regions around the body part keypoints.</a:t>
            </a:r>
            <a:endParaRPr/>
          </a:p>
        </p:txBody>
      </p:sp>
      <p:pic>
        <p:nvPicPr>
          <p:cNvPr id="139" name="Google Shape;139;p26"/>
          <p:cNvPicPr preferRelativeResize="0"/>
          <p:nvPr/>
        </p:nvPicPr>
        <p:blipFill>
          <a:blip r:embed="rId3">
            <a:alphaModFix/>
          </a:blip>
          <a:stretch>
            <a:fillRect/>
          </a:stretch>
        </p:blipFill>
        <p:spPr>
          <a:xfrm>
            <a:off x="152400" y="1170125"/>
            <a:ext cx="4489525" cy="35401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SegModule</a:t>
            </a:r>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highlight>
                  <a:srgbClr val="FFFFFF"/>
                </a:highlight>
                <a:latin typeface="Georgia"/>
                <a:ea typeface="Georgia"/>
                <a:cs typeface="Georgia"/>
                <a:sym typeface="Georgia"/>
              </a:rPr>
              <a:t>The networks starts with a 7 × 7, stride-2 convolution layer, and is followed by several standard residual units to achieve a large enough receptive field for the RoIs. After that, a bilinear up-sampling layer is used to restore the resolution, and another residual unit, along with a 1 × 1 convolution layer are used to predict the final result. Such a structure with 10 residual units can achieve about 50 pixels of receptive field, corresponding to the alignment size of 64 × 64. Fewer units will make the network less capable of learning, and more units enable little improvement on the learning ability.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222222"/>
                </a:solidFill>
                <a:highlight>
                  <a:srgbClr val="FFFFFF"/>
                </a:highlight>
                <a:latin typeface="Roboto"/>
                <a:ea typeface="Roboto"/>
                <a:cs typeface="Roboto"/>
                <a:sym typeface="Roboto"/>
              </a:rPr>
              <a:t>Pose2Seg can achieve nearly 50% higher than the Mask R-CNN on OCHuman dataset. The author also tests using the ground-truth keypoints as input and more than double the accuracy </a:t>
            </a:r>
            <a:r>
              <a:rPr b="1" lang="en">
                <a:solidFill>
                  <a:srgbClr val="222222"/>
                </a:solidFill>
                <a:highlight>
                  <a:srgbClr val="FFFFFF"/>
                </a:highlight>
                <a:latin typeface="Roboto"/>
                <a:ea typeface="Roboto"/>
                <a:cs typeface="Roboto"/>
                <a:sym typeface="Roboto"/>
              </a:rPr>
              <a:t>(GT Kpt)</a:t>
            </a:r>
            <a:r>
              <a:rPr lang="en">
                <a:solidFill>
                  <a:srgbClr val="222222"/>
                </a:solidFill>
                <a:highlight>
                  <a:srgbClr val="FFFFFF"/>
                </a:highlight>
                <a:latin typeface="Roboto"/>
                <a:ea typeface="Roboto"/>
                <a:cs typeface="Roboto"/>
                <a:sym typeface="Roboto"/>
              </a:rPr>
              <a:t>.</a:t>
            </a:r>
            <a:endParaRPr/>
          </a:p>
        </p:txBody>
      </p:sp>
      <p:pic>
        <p:nvPicPr>
          <p:cNvPr id="152" name="Google Shape;152;p28"/>
          <p:cNvPicPr preferRelativeResize="0"/>
          <p:nvPr/>
        </p:nvPicPr>
        <p:blipFill>
          <a:blip r:embed="rId3">
            <a:alphaModFix/>
          </a:blip>
          <a:stretch>
            <a:fillRect/>
          </a:stretch>
        </p:blipFill>
        <p:spPr>
          <a:xfrm>
            <a:off x="370625" y="2518025"/>
            <a:ext cx="8402749" cy="1642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29"/>
          <p:cNvPicPr preferRelativeResize="0"/>
          <p:nvPr/>
        </p:nvPicPr>
        <p:blipFill>
          <a:blip r:embed="rId3">
            <a:alphaModFix/>
          </a:blip>
          <a:stretch>
            <a:fillRect/>
          </a:stretch>
        </p:blipFill>
        <p:spPr>
          <a:xfrm>
            <a:off x="311701" y="1235988"/>
            <a:ext cx="8657001" cy="2483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on COCO dataset</a:t>
            </a:r>
            <a:endParaRPr/>
          </a:p>
        </p:txBody>
      </p:sp>
      <p:sp>
        <p:nvSpPr>
          <p:cNvPr id="165" name="Google Shape;16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6" name="Google Shape;166;p30"/>
          <p:cNvPicPr preferRelativeResize="0"/>
          <p:nvPr/>
        </p:nvPicPr>
        <p:blipFill>
          <a:blip r:embed="rId3">
            <a:alphaModFix/>
          </a:blip>
          <a:stretch>
            <a:fillRect/>
          </a:stretch>
        </p:blipFill>
        <p:spPr>
          <a:xfrm>
            <a:off x="1971150" y="1152475"/>
            <a:ext cx="5085500" cy="3870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detection Problem</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latin typeface="Georgia"/>
                <a:ea typeface="Georgia"/>
                <a:cs typeface="Georgia"/>
                <a:sym typeface="Georgia"/>
              </a:rPr>
              <a:t>Human pose estimation and segmentation are important information to have better understanding about human activity. There are lots of research focused on this topic. One of the most popular deep learning methods is Mask R-CNN which is a simple and general framework for object instance segmentation.</a:t>
            </a:r>
            <a:endParaRPr>
              <a:solidFill>
                <a:srgbClr val="222222"/>
              </a:solidFill>
              <a:highlight>
                <a:srgbClr val="FFFFFF"/>
              </a:highlight>
              <a:latin typeface="Georgia"/>
              <a:ea typeface="Georgia"/>
              <a:cs typeface="Georgia"/>
              <a:sym typeface="Georgia"/>
            </a:endParaRPr>
          </a:p>
          <a:p>
            <a:pPr indent="0" lvl="0" marL="0" rtl="0" algn="l">
              <a:spcBef>
                <a:spcPts val="1600"/>
              </a:spcBef>
              <a:spcAft>
                <a:spcPts val="1600"/>
              </a:spcAft>
              <a:buNone/>
            </a:pPr>
            <a:r>
              <a:t/>
            </a:r>
            <a:endParaRPr>
              <a:solidFill>
                <a:srgbClr val="222222"/>
              </a:solidFill>
              <a:highlight>
                <a:srgbClr val="FFFFFF"/>
              </a:highlight>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with Mask R-CNN</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Font typeface="Roboto"/>
              <a:buChar char="●"/>
            </a:pPr>
            <a:r>
              <a:rPr lang="en">
                <a:solidFill>
                  <a:srgbClr val="222222"/>
                </a:solidFill>
                <a:highlight>
                  <a:srgbClr val="FFFFFF"/>
                </a:highlight>
                <a:latin typeface="Georgia"/>
                <a:ea typeface="Georgia"/>
                <a:cs typeface="Georgia"/>
                <a:sym typeface="Georgia"/>
              </a:rPr>
              <a:t>These methods perform the object detection first, then remove the redundant regions using </a:t>
            </a:r>
            <a:r>
              <a:rPr i="1" lang="en">
                <a:solidFill>
                  <a:srgbClr val="222222"/>
                </a:solidFill>
                <a:highlight>
                  <a:srgbClr val="FFFFFF"/>
                </a:highlight>
                <a:latin typeface="Georgia"/>
                <a:ea typeface="Georgia"/>
                <a:cs typeface="Georgia"/>
                <a:sym typeface="Georgia"/>
              </a:rPr>
              <a:t>Non-maximum Suppression (NMS)</a:t>
            </a:r>
            <a:r>
              <a:rPr lang="en">
                <a:solidFill>
                  <a:srgbClr val="222222"/>
                </a:solidFill>
                <a:highlight>
                  <a:srgbClr val="FFFFFF"/>
                </a:highlight>
                <a:latin typeface="Georgia"/>
                <a:ea typeface="Georgia"/>
                <a:cs typeface="Georgia"/>
                <a:sym typeface="Georgia"/>
              </a:rPr>
              <a:t> and segment the object from the detection bounding-box. </a:t>
            </a:r>
            <a:r>
              <a:rPr b="1" lang="en">
                <a:solidFill>
                  <a:srgbClr val="222222"/>
                </a:solidFill>
                <a:highlight>
                  <a:srgbClr val="FFFFFF"/>
                </a:highlight>
                <a:latin typeface="Georgia"/>
                <a:ea typeface="Georgia"/>
                <a:cs typeface="Georgia"/>
                <a:sym typeface="Georgia"/>
              </a:rPr>
              <a:t>When two objects of the same category have a large overlap, NSM will treat one of them as a redundant proposal region and eliminates it</a:t>
            </a:r>
            <a:r>
              <a:rPr lang="en">
                <a:solidFill>
                  <a:srgbClr val="222222"/>
                </a:solidFill>
                <a:highlight>
                  <a:srgbClr val="FFFFFF"/>
                </a:highlight>
                <a:latin typeface="Georgia"/>
                <a:ea typeface="Georgia"/>
                <a:cs typeface="Georgia"/>
                <a:sym typeface="Georgia"/>
              </a:rPr>
              <a:t>.</a:t>
            </a:r>
            <a:endParaRPr>
              <a:solidFill>
                <a:srgbClr val="222222"/>
              </a:solidFill>
              <a:highlight>
                <a:srgbClr val="FFFFFF"/>
              </a:highlight>
              <a:latin typeface="Georgia"/>
              <a:ea typeface="Georgia"/>
              <a:cs typeface="Georgia"/>
              <a:sym typeface="Georgia"/>
            </a:endParaRPr>
          </a:p>
          <a:p>
            <a:pPr indent="-311150" lvl="0" marL="457200" rtl="0" algn="l">
              <a:spcBef>
                <a:spcPts val="0"/>
              </a:spcBef>
              <a:spcAft>
                <a:spcPts val="0"/>
              </a:spcAft>
              <a:buClr>
                <a:srgbClr val="222222"/>
              </a:buClr>
              <a:buSzPts val="1300"/>
              <a:buFont typeface="Georgia"/>
              <a:buChar char="●"/>
            </a:pPr>
            <a:r>
              <a:t/>
            </a:r>
            <a:endParaRPr>
              <a:solidFill>
                <a:srgbClr val="222222"/>
              </a:solidFill>
              <a:highlight>
                <a:srgbClr val="FFFFFF"/>
              </a:highlight>
              <a:latin typeface="Georgia"/>
              <a:ea typeface="Georgia"/>
              <a:cs typeface="Georgia"/>
              <a:sym typeface="Georgia"/>
            </a:endParaRPr>
          </a:p>
          <a:p>
            <a:pPr indent="-342900" lvl="0" marL="457200" rtl="0" algn="l">
              <a:spcBef>
                <a:spcPts val="0"/>
              </a:spcBef>
              <a:spcAft>
                <a:spcPts val="0"/>
              </a:spcAft>
              <a:buClr>
                <a:srgbClr val="222222"/>
              </a:buClr>
              <a:buSzPts val="1800"/>
              <a:buFont typeface="Georgia"/>
              <a:buChar char="●"/>
            </a:pPr>
            <a:r>
              <a:rPr lang="en">
                <a:solidFill>
                  <a:srgbClr val="222222"/>
                </a:solidFill>
                <a:highlight>
                  <a:srgbClr val="FFFFFF"/>
                </a:highlight>
                <a:latin typeface="Georgia"/>
                <a:ea typeface="Georgia"/>
                <a:cs typeface="Georgia"/>
                <a:sym typeface="Georgia"/>
              </a:rPr>
              <a:t>“Human” is a special category and can be defined based on the pose skeleton. The current methods like Mask-RCNN don’t take advantage of the pose information for segmentation.</a:t>
            </a:r>
            <a:endParaRPr>
              <a:solidFill>
                <a:srgbClr val="222222"/>
              </a:solidFill>
              <a:highlight>
                <a:srgbClr val="FFFFFF"/>
              </a:highlight>
              <a:latin typeface="Georgia"/>
              <a:ea typeface="Georgia"/>
              <a:cs typeface="Georgia"/>
              <a:sym typeface="Georgia"/>
            </a:endParaRPr>
          </a:p>
          <a:p>
            <a:pPr indent="0" lvl="0" marL="0" rtl="0" algn="l">
              <a:spcBef>
                <a:spcPts val="3600"/>
              </a:spcBef>
              <a:spcAft>
                <a:spcPts val="1600"/>
              </a:spcAft>
              <a:buNone/>
            </a:pPr>
            <a:r>
              <a:t/>
            </a:r>
            <a:endParaRPr>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4" name="Google Shape;74;p16"/>
          <p:cNvPicPr preferRelativeResize="0"/>
          <p:nvPr/>
        </p:nvPicPr>
        <p:blipFill>
          <a:blip r:embed="rId3">
            <a:alphaModFix/>
          </a:blip>
          <a:stretch>
            <a:fillRect/>
          </a:stretch>
        </p:blipFill>
        <p:spPr>
          <a:xfrm>
            <a:off x="0" y="582633"/>
            <a:ext cx="9144000" cy="39782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Font typeface="Georgia"/>
              <a:buChar char="●"/>
            </a:pPr>
            <a:r>
              <a:rPr lang="en">
                <a:solidFill>
                  <a:srgbClr val="222222"/>
                </a:solidFill>
                <a:highlight>
                  <a:srgbClr val="FFFFFF"/>
                </a:highlight>
                <a:latin typeface="Georgia"/>
                <a:ea typeface="Georgia"/>
                <a:cs typeface="Georgia"/>
                <a:sym typeface="Georgia"/>
              </a:rPr>
              <a:t>Use bottom-up approaches which is based on the pose information rather than the bounding box detection.</a:t>
            </a:r>
            <a:endParaRPr>
              <a:solidFill>
                <a:srgbClr val="222222"/>
              </a:solidFill>
              <a:highlight>
                <a:srgbClr val="FFFFFF"/>
              </a:highlight>
              <a:latin typeface="Georgia"/>
              <a:ea typeface="Georgia"/>
              <a:cs typeface="Georgia"/>
              <a:sym typeface="Georgia"/>
            </a:endParaRPr>
          </a:p>
          <a:p>
            <a:pPr indent="-342900" lvl="0" marL="457200" rtl="0" algn="l">
              <a:spcBef>
                <a:spcPts val="0"/>
              </a:spcBef>
              <a:spcAft>
                <a:spcPts val="0"/>
              </a:spcAft>
              <a:buClr>
                <a:srgbClr val="222222"/>
              </a:buClr>
              <a:buSzPts val="1800"/>
              <a:buFont typeface="Georgia"/>
              <a:buChar char="●"/>
            </a:pPr>
            <a:r>
              <a:rPr lang="en">
                <a:solidFill>
                  <a:srgbClr val="222222"/>
                </a:solidFill>
                <a:highlight>
                  <a:srgbClr val="FFFFFF"/>
                </a:highlight>
                <a:latin typeface="Georgia"/>
                <a:ea typeface="Georgia"/>
                <a:cs typeface="Georgia"/>
                <a:sym typeface="Georgia"/>
              </a:rPr>
              <a:t>Designed to solve the occlusion problem where each human instance is heavily occluded by one or several others.</a:t>
            </a:r>
            <a:endParaRPr>
              <a:solidFill>
                <a:srgbClr val="222222"/>
              </a:solidFill>
              <a:highlight>
                <a:srgbClr val="FFFFFF"/>
              </a:highlight>
              <a:latin typeface="Georgia"/>
              <a:ea typeface="Georgia"/>
              <a:cs typeface="Georgia"/>
              <a:sym typeface="Georgia"/>
            </a:endParaRPr>
          </a:p>
          <a:p>
            <a:pPr indent="0" lvl="0" marL="0" rtl="0" algn="l">
              <a:spcBef>
                <a:spcPts val="3600"/>
              </a:spcBef>
              <a:spcAft>
                <a:spcPts val="0"/>
              </a:spcAft>
              <a:buNone/>
            </a:pPr>
            <a:r>
              <a:rPr lang="en">
                <a:solidFill>
                  <a:schemeClr val="dk1"/>
                </a:solidFill>
                <a:highlight>
                  <a:srgbClr val="FFFFFF"/>
                </a:highlight>
                <a:latin typeface="Georgia"/>
                <a:ea typeface="Georgia"/>
                <a:cs typeface="Georgia"/>
                <a:sym typeface="Georgia"/>
              </a:rPr>
              <a:t>The main idea of the bottom-up methods is to first detect keypoints for each body part for all the people, and then group or connect those parts to form several instances of human pose, which makes it possible to separate two intertwined human instances with a large overlap</a:t>
            </a:r>
            <a:endParaRPr>
              <a:solidFill>
                <a:srgbClr val="222222"/>
              </a:solidFill>
              <a:highlight>
                <a:srgbClr val="FFFFFF"/>
              </a:highlight>
              <a:latin typeface="Georgia"/>
              <a:ea typeface="Georgia"/>
              <a:cs typeface="Georgia"/>
              <a:sym typeface="Georgia"/>
            </a:endParaRPr>
          </a:p>
          <a:p>
            <a:pPr indent="0" lvl="0" marL="0" rtl="0" algn="l">
              <a:spcBef>
                <a:spcPts val="3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Occluded Human Benchmark (OCHuman)</a:t>
            </a:r>
            <a:endParaRPr b="1" sz="1300">
              <a:solidFill>
                <a:srgbClr val="22222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 name="Google Shape;87;p18"/>
          <p:cNvPicPr preferRelativeResize="0"/>
          <p:nvPr/>
        </p:nvPicPr>
        <p:blipFill>
          <a:blip r:embed="rId3">
            <a:alphaModFix/>
          </a:blip>
          <a:stretch>
            <a:fillRect/>
          </a:stretch>
        </p:blipFill>
        <p:spPr>
          <a:xfrm>
            <a:off x="311700" y="1152476"/>
            <a:ext cx="7992750" cy="3812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latin typeface="Roboto"/>
                <a:ea typeface="Roboto"/>
                <a:cs typeface="Roboto"/>
                <a:sym typeface="Roboto"/>
              </a:rPr>
              <a:t>OCHuman is designed for all three most important tasks related to humans</a:t>
            </a:r>
            <a:endParaRPr>
              <a:solidFill>
                <a:srgbClr val="222222"/>
              </a:solidFill>
              <a:highlight>
                <a:srgbClr val="FFFFFF"/>
              </a:highlight>
              <a:latin typeface="Roboto"/>
              <a:ea typeface="Roboto"/>
              <a:cs typeface="Roboto"/>
              <a:sym typeface="Roboto"/>
            </a:endParaRPr>
          </a:p>
          <a:p>
            <a:pPr indent="-342900" lvl="0" marL="457200" rtl="0" algn="l">
              <a:spcBef>
                <a:spcPts val="1600"/>
              </a:spcBef>
              <a:spcAft>
                <a:spcPts val="0"/>
              </a:spcAft>
              <a:buClr>
                <a:srgbClr val="222222"/>
              </a:buClr>
              <a:buSzPts val="1800"/>
              <a:buFont typeface="Roboto"/>
              <a:buChar char="-"/>
            </a:pPr>
            <a:r>
              <a:rPr lang="en">
                <a:solidFill>
                  <a:srgbClr val="222222"/>
                </a:solidFill>
                <a:highlight>
                  <a:srgbClr val="FFFFFF"/>
                </a:highlight>
                <a:latin typeface="Roboto"/>
                <a:ea typeface="Roboto"/>
                <a:cs typeface="Roboto"/>
                <a:sym typeface="Roboto"/>
              </a:rPr>
              <a:t>Detection</a:t>
            </a:r>
            <a:endParaRPr>
              <a:solidFill>
                <a:srgbClr val="222222"/>
              </a:solidFill>
              <a:highlight>
                <a:srgbClr val="FFFFFF"/>
              </a:highlight>
              <a:latin typeface="Roboto"/>
              <a:ea typeface="Roboto"/>
              <a:cs typeface="Roboto"/>
              <a:sym typeface="Roboto"/>
            </a:endParaRPr>
          </a:p>
          <a:p>
            <a:pPr indent="-342900" lvl="0" marL="457200" rtl="0" algn="l">
              <a:spcBef>
                <a:spcPts val="0"/>
              </a:spcBef>
              <a:spcAft>
                <a:spcPts val="0"/>
              </a:spcAft>
              <a:buClr>
                <a:srgbClr val="222222"/>
              </a:buClr>
              <a:buSzPts val="1800"/>
              <a:buFont typeface="Roboto"/>
              <a:buChar char="-"/>
            </a:pPr>
            <a:r>
              <a:rPr lang="en">
                <a:solidFill>
                  <a:srgbClr val="222222"/>
                </a:solidFill>
                <a:highlight>
                  <a:srgbClr val="FFFFFF"/>
                </a:highlight>
                <a:latin typeface="Roboto"/>
                <a:ea typeface="Roboto"/>
                <a:cs typeface="Roboto"/>
                <a:sym typeface="Roboto"/>
              </a:rPr>
              <a:t>Pose estimation</a:t>
            </a:r>
            <a:endParaRPr>
              <a:solidFill>
                <a:srgbClr val="222222"/>
              </a:solidFill>
              <a:highlight>
                <a:srgbClr val="FFFFFF"/>
              </a:highlight>
              <a:latin typeface="Roboto"/>
              <a:ea typeface="Roboto"/>
              <a:cs typeface="Roboto"/>
              <a:sym typeface="Roboto"/>
            </a:endParaRPr>
          </a:p>
          <a:p>
            <a:pPr indent="-342900" lvl="0" marL="457200" rtl="0" algn="l">
              <a:spcBef>
                <a:spcPts val="0"/>
              </a:spcBef>
              <a:spcAft>
                <a:spcPts val="0"/>
              </a:spcAft>
              <a:buClr>
                <a:srgbClr val="222222"/>
              </a:buClr>
              <a:buSzPts val="1800"/>
              <a:buFont typeface="Roboto"/>
              <a:buChar char="-"/>
            </a:pPr>
            <a:r>
              <a:rPr lang="en">
                <a:solidFill>
                  <a:srgbClr val="222222"/>
                </a:solidFill>
                <a:highlight>
                  <a:srgbClr val="FFFFFF"/>
                </a:highlight>
                <a:latin typeface="Roboto"/>
                <a:ea typeface="Roboto"/>
                <a:cs typeface="Roboto"/>
                <a:sym typeface="Roboto"/>
              </a:rPr>
              <a:t>Instance segmentation.</a:t>
            </a:r>
            <a:endParaRPr>
              <a:solidFill>
                <a:srgbClr val="222222"/>
              </a:solidFill>
              <a:highlight>
                <a:srgbClr val="FFFFFF"/>
              </a:highlight>
              <a:latin typeface="Roboto"/>
              <a:ea typeface="Roboto"/>
              <a:cs typeface="Roboto"/>
              <a:sym typeface="Roboto"/>
            </a:endParaRPr>
          </a:p>
          <a:p>
            <a:pPr indent="0" lvl="0" marL="0" rtl="0" algn="l">
              <a:spcBef>
                <a:spcPts val="1600"/>
              </a:spcBef>
              <a:spcAft>
                <a:spcPts val="1600"/>
              </a:spcAft>
              <a:buNone/>
            </a:pPr>
            <a:r>
              <a:rPr lang="en">
                <a:solidFill>
                  <a:srgbClr val="222222"/>
                </a:solidFill>
                <a:highlight>
                  <a:srgbClr val="FFFFFF"/>
                </a:highlight>
                <a:latin typeface="Roboto"/>
                <a:ea typeface="Roboto"/>
                <a:cs typeface="Roboto"/>
                <a:sym typeface="Roboto"/>
              </a:rPr>
              <a:t>The most important aspect of OCHuman is the average MaxIoU which is </a:t>
            </a:r>
            <a:r>
              <a:rPr b="1" lang="en">
                <a:solidFill>
                  <a:srgbClr val="222222"/>
                </a:solidFill>
                <a:highlight>
                  <a:srgbClr val="FFFFFF"/>
                </a:highlight>
                <a:latin typeface="Roboto"/>
                <a:ea typeface="Roboto"/>
                <a:cs typeface="Roboto"/>
                <a:sym typeface="Roboto"/>
              </a:rPr>
              <a:t>0.67</a:t>
            </a:r>
            <a:r>
              <a:rPr lang="en">
                <a:solidFill>
                  <a:srgbClr val="222222"/>
                </a:solidFill>
                <a:highlight>
                  <a:srgbClr val="FFFFFF"/>
                </a:highlight>
                <a:latin typeface="Roboto"/>
                <a:ea typeface="Roboto"/>
                <a:cs typeface="Roboto"/>
                <a:sym typeface="Roboto"/>
              </a:rPr>
              <a:t>. That means over </a:t>
            </a:r>
            <a:r>
              <a:rPr b="1" lang="en">
                <a:solidFill>
                  <a:srgbClr val="222222"/>
                </a:solidFill>
                <a:highlight>
                  <a:srgbClr val="FFFFFF"/>
                </a:highlight>
                <a:latin typeface="Roboto"/>
                <a:ea typeface="Roboto"/>
                <a:cs typeface="Roboto"/>
                <a:sym typeface="Roboto"/>
              </a:rPr>
              <a:t>67%</a:t>
            </a:r>
            <a:r>
              <a:rPr lang="en">
                <a:solidFill>
                  <a:srgbClr val="222222"/>
                </a:solidFill>
                <a:highlight>
                  <a:srgbClr val="FFFFFF"/>
                </a:highlight>
                <a:latin typeface="Roboto"/>
                <a:ea typeface="Roboto"/>
                <a:cs typeface="Roboto"/>
                <a:sym typeface="Roboto"/>
              </a:rPr>
              <a:t> of the bounding-box area of a human is occluded by one or several other persons. This is a very common problem in real life applications such as video surveillance or in-store human behaviour analysis.</a:t>
            </a:r>
            <a:endParaRPr>
              <a:solidFill>
                <a:srgbClr val="222222"/>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0" name="Google Shape;100;p20"/>
          <p:cNvPicPr preferRelativeResize="0"/>
          <p:nvPr/>
        </p:nvPicPr>
        <p:blipFill>
          <a:blip r:embed="rId3">
            <a:alphaModFix/>
          </a:blip>
          <a:stretch>
            <a:fillRect/>
          </a:stretch>
        </p:blipFill>
        <p:spPr>
          <a:xfrm>
            <a:off x="0" y="308610"/>
            <a:ext cx="9144000" cy="45262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Font typeface="Roboto"/>
              <a:buChar char="●"/>
            </a:pPr>
            <a:r>
              <a:rPr lang="en">
                <a:solidFill>
                  <a:srgbClr val="222222"/>
                </a:solidFill>
                <a:highlight>
                  <a:srgbClr val="FFFFFF"/>
                </a:highlight>
                <a:latin typeface="Roboto"/>
                <a:ea typeface="Roboto"/>
                <a:cs typeface="Roboto"/>
                <a:sym typeface="Roboto"/>
              </a:rPr>
              <a:t>First, the model takes both the </a:t>
            </a:r>
            <a:r>
              <a:rPr b="1" lang="en">
                <a:solidFill>
                  <a:srgbClr val="222222"/>
                </a:solidFill>
                <a:highlight>
                  <a:srgbClr val="FFFFFF"/>
                </a:highlight>
                <a:latin typeface="Roboto"/>
                <a:ea typeface="Roboto"/>
                <a:cs typeface="Roboto"/>
                <a:sym typeface="Roboto"/>
              </a:rPr>
              <a:t>image</a:t>
            </a:r>
            <a:r>
              <a:rPr lang="en">
                <a:solidFill>
                  <a:srgbClr val="222222"/>
                </a:solidFill>
                <a:highlight>
                  <a:srgbClr val="FFFFFF"/>
                </a:highlight>
                <a:latin typeface="Roboto"/>
                <a:ea typeface="Roboto"/>
                <a:cs typeface="Roboto"/>
                <a:sym typeface="Roboto"/>
              </a:rPr>
              <a:t> and </a:t>
            </a:r>
            <a:r>
              <a:rPr b="1" lang="en">
                <a:solidFill>
                  <a:srgbClr val="222222"/>
                </a:solidFill>
                <a:highlight>
                  <a:srgbClr val="FFFFFF"/>
                </a:highlight>
                <a:latin typeface="Roboto"/>
                <a:ea typeface="Roboto"/>
                <a:cs typeface="Roboto"/>
                <a:sym typeface="Roboto"/>
              </a:rPr>
              <a:t>human pose</a:t>
            </a:r>
            <a:r>
              <a:rPr lang="en">
                <a:solidFill>
                  <a:srgbClr val="222222"/>
                </a:solidFill>
                <a:highlight>
                  <a:srgbClr val="FFFFFF"/>
                </a:highlight>
                <a:latin typeface="Roboto"/>
                <a:ea typeface="Roboto"/>
                <a:cs typeface="Roboto"/>
                <a:sym typeface="Roboto"/>
              </a:rPr>
              <a:t> as input. The human pose can be the output of other methods such as OpenPose or the ground truth of the dataset.</a:t>
            </a:r>
            <a:endParaRPr>
              <a:solidFill>
                <a:srgbClr val="222222"/>
              </a:solidFill>
              <a:highlight>
                <a:srgbClr val="FFFFFF"/>
              </a:highlight>
              <a:latin typeface="Roboto"/>
              <a:ea typeface="Roboto"/>
              <a:cs typeface="Roboto"/>
              <a:sym typeface="Roboto"/>
            </a:endParaRPr>
          </a:p>
          <a:p>
            <a:pPr indent="-342900" lvl="0" marL="457200" rtl="0" algn="l">
              <a:spcBef>
                <a:spcPts val="0"/>
              </a:spcBef>
              <a:spcAft>
                <a:spcPts val="0"/>
              </a:spcAft>
              <a:buClr>
                <a:srgbClr val="222222"/>
              </a:buClr>
              <a:buSzPts val="1800"/>
              <a:buFont typeface="Roboto"/>
              <a:buChar char="●"/>
            </a:pPr>
            <a:r>
              <a:rPr lang="en">
                <a:solidFill>
                  <a:srgbClr val="222222"/>
                </a:solidFill>
                <a:highlight>
                  <a:srgbClr val="FFFFFF"/>
                </a:highlight>
                <a:latin typeface="Roboto"/>
                <a:ea typeface="Roboto"/>
                <a:cs typeface="Roboto"/>
                <a:sym typeface="Roboto"/>
              </a:rPr>
              <a:t>The entire image is passed through a </a:t>
            </a:r>
            <a:r>
              <a:rPr b="1" lang="en">
                <a:solidFill>
                  <a:srgbClr val="222222"/>
                </a:solidFill>
                <a:highlight>
                  <a:srgbClr val="FFFFFF"/>
                </a:highlight>
                <a:latin typeface="Roboto"/>
                <a:ea typeface="Roboto"/>
                <a:cs typeface="Roboto"/>
                <a:sym typeface="Roboto"/>
              </a:rPr>
              <a:t>base network</a:t>
            </a:r>
            <a:r>
              <a:rPr lang="en">
                <a:solidFill>
                  <a:srgbClr val="222222"/>
                </a:solidFill>
                <a:highlight>
                  <a:srgbClr val="FFFFFF"/>
                </a:highlight>
                <a:latin typeface="Roboto"/>
                <a:ea typeface="Roboto"/>
                <a:cs typeface="Roboto"/>
                <a:sym typeface="Roboto"/>
              </a:rPr>
              <a:t> to extract features of the image.</a:t>
            </a:r>
            <a:endParaRPr>
              <a:solidFill>
                <a:srgbClr val="222222"/>
              </a:solidFill>
              <a:highlight>
                <a:srgbClr val="FFFFFF"/>
              </a:highlight>
              <a:latin typeface="Roboto"/>
              <a:ea typeface="Roboto"/>
              <a:cs typeface="Roboto"/>
              <a:sym typeface="Roboto"/>
            </a:endParaRPr>
          </a:p>
          <a:p>
            <a:pPr indent="-342900" lvl="0" marL="457200" rtl="0" algn="l">
              <a:spcBef>
                <a:spcPts val="0"/>
              </a:spcBef>
              <a:spcAft>
                <a:spcPts val="0"/>
              </a:spcAft>
              <a:buClr>
                <a:srgbClr val="222222"/>
              </a:buClr>
              <a:buSzPts val="1800"/>
              <a:buFont typeface="Roboto"/>
              <a:buChar char="●"/>
            </a:pPr>
            <a:r>
              <a:rPr lang="en">
                <a:solidFill>
                  <a:srgbClr val="222222"/>
                </a:solidFill>
                <a:highlight>
                  <a:srgbClr val="FFFFFF"/>
                </a:highlight>
                <a:latin typeface="Roboto"/>
                <a:ea typeface="Roboto"/>
                <a:cs typeface="Roboto"/>
                <a:sym typeface="Roboto"/>
              </a:rPr>
              <a:t>An align module, </a:t>
            </a:r>
            <a:r>
              <a:rPr b="1" lang="en">
                <a:solidFill>
                  <a:srgbClr val="222222"/>
                </a:solidFill>
                <a:highlight>
                  <a:srgbClr val="FFFFFF"/>
                </a:highlight>
                <a:latin typeface="Roboto"/>
                <a:ea typeface="Roboto"/>
                <a:cs typeface="Roboto"/>
                <a:sym typeface="Roboto"/>
              </a:rPr>
              <a:t>Affine-Align</a:t>
            </a:r>
            <a:r>
              <a:rPr lang="en">
                <a:solidFill>
                  <a:srgbClr val="222222"/>
                </a:solidFill>
                <a:highlight>
                  <a:srgbClr val="FFFFFF"/>
                </a:highlight>
                <a:latin typeface="Roboto"/>
                <a:ea typeface="Roboto"/>
                <a:cs typeface="Roboto"/>
                <a:sym typeface="Roboto"/>
              </a:rPr>
              <a:t>, is used to align </a:t>
            </a:r>
            <a:r>
              <a:rPr b="1" lang="en">
                <a:solidFill>
                  <a:srgbClr val="222222"/>
                </a:solidFill>
                <a:highlight>
                  <a:srgbClr val="FFFFFF"/>
                </a:highlight>
                <a:latin typeface="Roboto"/>
                <a:ea typeface="Roboto"/>
                <a:cs typeface="Roboto"/>
                <a:sym typeface="Roboto"/>
              </a:rPr>
              <a:t>Regions of Interest</a:t>
            </a:r>
            <a:r>
              <a:rPr lang="en">
                <a:solidFill>
                  <a:srgbClr val="222222"/>
                </a:solidFill>
                <a:highlight>
                  <a:srgbClr val="FFFFFF"/>
                </a:highlight>
                <a:latin typeface="Roboto"/>
                <a:ea typeface="Roboto"/>
                <a:cs typeface="Roboto"/>
                <a:sym typeface="Roboto"/>
              </a:rPr>
              <a:t> to a uniform size. You can imagine that this module will extract multiple fixed-size regions from the large image. Each fixed-size region is correspond for each human in the image. </a:t>
            </a:r>
            <a:endParaRPr>
              <a:solidFill>
                <a:srgbClr val="222222"/>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